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mmi Medium" charset="1" panose="00000000000000000000"/>
      <p:regular r:id="rId10"/>
    </p:embeddedFont>
    <p:embeddedFont>
      <p:font typeface="Mommi Medium Bold" charset="1" panose="00000000000000000000"/>
      <p:regular r:id="rId11"/>
    </p:embeddedFont>
    <p:embeddedFont>
      <p:font typeface="Mommi Medium Italics" charset="1" panose="00000000000000000000"/>
      <p:regular r:id="rId12"/>
    </p:embeddedFont>
    <p:embeddedFont>
      <p:font typeface="Mommi Medium Bold Italics" charset="1" panose="00000000000000000000"/>
      <p:regular r:id="rId13"/>
    </p:embeddedFont>
    <p:embeddedFont>
      <p:font typeface="Shiba"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60543">
            <a:off x="-4202542" y="5666054"/>
            <a:ext cx="13674920" cy="15159265"/>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3993202">
            <a:off x="11510789" y="-8362549"/>
            <a:ext cx="11497023" cy="1274496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4614325" y="1028700"/>
            <a:ext cx="3176417" cy="3172446"/>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699630" y="8826773"/>
            <a:ext cx="3711457" cy="2920453"/>
          </a:xfrm>
          <a:prstGeom prst="rect">
            <a:avLst/>
          </a:prstGeom>
        </p:spPr>
      </p:pic>
      <p:sp>
        <p:nvSpPr>
          <p:cNvPr name="TextBox 6" id="6"/>
          <p:cNvSpPr txBox="true"/>
          <p:nvPr/>
        </p:nvSpPr>
        <p:spPr>
          <a:xfrm rot="0">
            <a:off x="2644443" y="1013574"/>
            <a:ext cx="12981531" cy="6739697"/>
          </a:xfrm>
          <a:prstGeom prst="rect">
            <a:avLst/>
          </a:prstGeom>
        </p:spPr>
        <p:txBody>
          <a:bodyPr anchor="t" rtlCol="false" tIns="0" lIns="0" bIns="0" rIns="0">
            <a:spAutoFit/>
          </a:bodyPr>
          <a:lstStyle/>
          <a:p>
            <a:pPr algn="ctr">
              <a:lnSpc>
                <a:spcPts val="16073"/>
              </a:lnSpc>
            </a:pPr>
            <a:r>
              <a:rPr lang="en-US" sz="11481">
                <a:solidFill>
                  <a:srgbClr val="768BCB"/>
                </a:solidFill>
                <a:latin typeface="Mommi Medium Bold"/>
              </a:rPr>
              <a:t>Sentiment Analysis using Audio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309326" y="3219943"/>
            <a:ext cx="7614498" cy="5680658"/>
          </a:xfrm>
          <a:prstGeom prst="rect">
            <a:avLst/>
          </a:prstGeom>
        </p:spPr>
      </p:pic>
      <p:sp>
        <p:nvSpPr>
          <p:cNvPr name="TextBox 3" id="3"/>
          <p:cNvSpPr txBox="true"/>
          <p:nvPr/>
        </p:nvSpPr>
        <p:spPr>
          <a:xfrm rot="0">
            <a:off x="2775255" y="95046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Result and finding</a:t>
            </a:r>
          </a:p>
        </p:txBody>
      </p:sp>
      <p:sp>
        <p:nvSpPr>
          <p:cNvPr name="TextBox 4" id="4"/>
          <p:cNvSpPr txBox="true"/>
          <p:nvPr/>
        </p:nvSpPr>
        <p:spPr>
          <a:xfrm rot="0">
            <a:off x="1028700" y="3162793"/>
            <a:ext cx="8895603" cy="3996690"/>
          </a:xfrm>
          <a:prstGeom prst="rect">
            <a:avLst/>
          </a:prstGeom>
        </p:spPr>
        <p:txBody>
          <a:bodyPr anchor="t" rtlCol="false" tIns="0" lIns="0" bIns="0" rIns="0">
            <a:spAutoFit/>
          </a:bodyPr>
          <a:lstStyle/>
          <a:p>
            <a:pPr>
              <a:lnSpc>
                <a:spcPts val="5279"/>
              </a:lnSpc>
            </a:pPr>
            <a:r>
              <a:rPr lang="en-US" sz="3999" spc="351">
                <a:solidFill>
                  <a:srgbClr val="768BCB"/>
                </a:solidFill>
                <a:latin typeface="Shiba"/>
              </a:rPr>
              <a:t>Accuracy Score of different models</a:t>
            </a:r>
          </a:p>
          <a:p>
            <a:pPr>
              <a:lnSpc>
                <a:spcPts val="5279"/>
              </a:lnSpc>
            </a:pPr>
            <a:r>
              <a:rPr lang="en-US" sz="3999" spc="351">
                <a:solidFill>
                  <a:srgbClr val="768BCB"/>
                </a:solidFill>
                <a:latin typeface="Shiba"/>
              </a:rPr>
              <a:t>KNN: 54.1%</a:t>
            </a:r>
          </a:p>
          <a:p>
            <a:pPr>
              <a:lnSpc>
                <a:spcPts val="5279"/>
              </a:lnSpc>
            </a:pPr>
            <a:r>
              <a:rPr lang="en-US" sz="3999" spc="351">
                <a:solidFill>
                  <a:srgbClr val="768BCB"/>
                </a:solidFill>
                <a:latin typeface="Shiba"/>
              </a:rPr>
              <a:t>Logistic Regression: 55.6%</a:t>
            </a:r>
          </a:p>
          <a:p>
            <a:pPr>
              <a:lnSpc>
                <a:spcPts val="5279"/>
              </a:lnSpc>
            </a:pPr>
            <a:r>
              <a:rPr lang="en-US" sz="3999" spc="351">
                <a:solidFill>
                  <a:srgbClr val="768BCB"/>
                </a:solidFill>
                <a:latin typeface="Shiba"/>
              </a:rPr>
              <a:t>Naive Bayes: 52.9%</a:t>
            </a:r>
          </a:p>
          <a:p>
            <a:pPr>
              <a:lnSpc>
                <a:spcPts val="5279"/>
              </a:lnSpc>
            </a:pPr>
            <a:r>
              <a:rPr lang="en-US" sz="3999" spc="351">
                <a:solidFill>
                  <a:srgbClr val="768BCB"/>
                </a:solidFill>
                <a:latin typeface="Shiba"/>
              </a:rPr>
              <a:t>SVM: 55.5%</a:t>
            </a:r>
          </a:p>
          <a:p>
            <a:pPr>
              <a:lnSpc>
                <a:spcPts val="5279"/>
              </a:lnSpc>
            </a:pPr>
            <a:r>
              <a:rPr lang="en-US" sz="3999" spc="351">
                <a:solidFill>
                  <a:srgbClr val="768BCB"/>
                </a:solidFill>
                <a:latin typeface="Shiba"/>
              </a:rPr>
              <a:t>Neural Network: 55.3%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60543">
            <a:off x="-5702082" y="6720703"/>
            <a:ext cx="13674920" cy="151592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7463000">
            <a:off x="11635413" y="8167489"/>
            <a:ext cx="12389589" cy="12265693"/>
          </a:xfrm>
          <a:prstGeom prst="rect">
            <a:avLst/>
          </a:prstGeom>
        </p:spPr>
      </p:pic>
      <p:sp>
        <p:nvSpPr>
          <p:cNvPr name="TextBox 4" id="4"/>
          <p:cNvSpPr txBox="true"/>
          <p:nvPr/>
        </p:nvSpPr>
        <p:spPr>
          <a:xfrm rot="0">
            <a:off x="2793572" y="37147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Conclusion</a:t>
            </a:r>
          </a:p>
        </p:txBody>
      </p:sp>
      <p:sp>
        <p:nvSpPr>
          <p:cNvPr name="TextBox 5" id="5"/>
          <p:cNvSpPr txBox="true"/>
          <p:nvPr/>
        </p:nvSpPr>
        <p:spPr>
          <a:xfrm rot="0">
            <a:off x="2182880" y="2374868"/>
            <a:ext cx="14175316" cy="7330440"/>
          </a:xfrm>
          <a:prstGeom prst="rect">
            <a:avLst/>
          </a:prstGeom>
        </p:spPr>
        <p:txBody>
          <a:bodyPr anchor="t" rtlCol="false" tIns="0" lIns="0" bIns="0" rIns="0">
            <a:spAutoFit/>
          </a:bodyPr>
          <a:lstStyle/>
          <a:p>
            <a:pPr>
              <a:lnSpc>
                <a:spcPts val="5279"/>
              </a:lnSpc>
            </a:pPr>
            <a:r>
              <a:rPr lang="en-US" sz="3999" spc="351">
                <a:solidFill>
                  <a:srgbClr val="768BCB"/>
                </a:solidFill>
                <a:latin typeface="Shiba"/>
              </a:rPr>
              <a:t>Before performing sentiment analysis, we removed noise from the dataset to ensure accurate results.</a:t>
            </a:r>
          </a:p>
          <a:p>
            <a:pPr>
              <a:lnSpc>
                <a:spcPts val="5279"/>
              </a:lnSpc>
            </a:pPr>
            <a:r>
              <a:rPr lang="en-US" sz="3999" spc="351">
                <a:solidFill>
                  <a:srgbClr val="768BCB"/>
                </a:solidFill>
                <a:latin typeface="Shiba"/>
              </a:rPr>
              <a:t>.</a:t>
            </a:r>
          </a:p>
          <a:p>
            <a:pPr>
              <a:lnSpc>
                <a:spcPts val="5279"/>
              </a:lnSpc>
            </a:pPr>
            <a:r>
              <a:rPr lang="en-US" sz="3999" spc="351">
                <a:solidFill>
                  <a:srgbClr val="768BCB"/>
                </a:solidFill>
                <a:latin typeface="Shiba"/>
              </a:rPr>
              <a:t>We tested multiple classification algorithms and found that Support Vector Machines (SVM), Neural Netwrok, and Logistic Regression have almost equal accuracy ( 55%) for predicting the sentiment of an audio file.</a:t>
            </a:r>
          </a:p>
          <a:p>
            <a:pPr>
              <a:lnSpc>
                <a:spcPts val="5279"/>
              </a:lnSpc>
            </a:pPr>
          </a:p>
          <a:p>
            <a:pPr>
              <a:lnSpc>
                <a:spcPts val="5279"/>
              </a:lnSpc>
            </a:pPr>
            <a:r>
              <a:rPr lang="en-US" sz="3999" spc="351">
                <a:solidFill>
                  <a:srgbClr val="768BCB"/>
                </a:solidFill>
                <a:latin typeface="Shiba"/>
              </a:rPr>
              <a:t>Our findings indicate that sentiment analysis can be used in the real world to analyze customer feedback and responses, and make data-driven decisions.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85242">
            <a:off x="14860906" y="4154154"/>
            <a:ext cx="12389589" cy="122656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160543">
            <a:off x="11792663" y="-10720756"/>
            <a:ext cx="13674920" cy="15159265"/>
          </a:xfrm>
          <a:prstGeom prst="rect">
            <a:avLst/>
          </a:prstGeom>
        </p:spPr>
      </p:pic>
      <p:sp>
        <p:nvSpPr>
          <p:cNvPr name="TextBox 4" id="4"/>
          <p:cNvSpPr txBox="true"/>
          <p:nvPr/>
        </p:nvSpPr>
        <p:spPr>
          <a:xfrm rot="0">
            <a:off x="2793572" y="3648279"/>
            <a:ext cx="12700856" cy="2542541"/>
          </a:xfrm>
          <a:prstGeom prst="rect">
            <a:avLst/>
          </a:prstGeom>
        </p:spPr>
        <p:txBody>
          <a:bodyPr anchor="t" rtlCol="false" tIns="0" lIns="0" bIns="0" rIns="0">
            <a:spAutoFit/>
          </a:bodyPr>
          <a:lstStyle/>
          <a:p>
            <a:pPr algn="ctr">
              <a:lnSpc>
                <a:spcPts val="15259"/>
              </a:lnSpc>
            </a:pPr>
            <a:r>
              <a:rPr lang="en-US" sz="10899">
                <a:solidFill>
                  <a:srgbClr val="768BCB"/>
                </a:solidFill>
                <a:latin typeface="Mommi Medium"/>
              </a:rPr>
              <a:t>THANK YOU</a:t>
            </a:r>
          </a:p>
        </p:txBody>
      </p:sp>
      <p:pic>
        <p:nvPicPr>
          <p:cNvPr name="Picture 5" id="5"/>
          <p:cNvPicPr>
            <a:picLocks noChangeAspect="true"/>
          </p:cNvPicPr>
          <p:nvPr/>
        </p:nvPicPr>
        <p:blipFill>
          <a:blip r:embed="rId4"/>
          <a:srcRect l="0" t="0" r="0" b="0"/>
          <a:stretch>
            <a:fillRect/>
          </a:stretch>
        </p:blipFill>
        <p:spPr>
          <a:xfrm flipH="false" flipV="false" rot="0">
            <a:off x="14766725" y="1181100"/>
            <a:ext cx="3176417" cy="3172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4160543">
            <a:off x="-4050142" y="5818454"/>
            <a:ext cx="13674920" cy="1515926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sp>
        <p:nvSpPr>
          <p:cNvPr name="TextBox 2" id="2"/>
          <p:cNvSpPr txBox="true"/>
          <p:nvPr/>
        </p:nvSpPr>
        <p:spPr>
          <a:xfrm rot="0">
            <a:off x="2149097" y="950465"/>
            <a:ext cx="15021388"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Meet The Group</a:t>
            </a:r>
          </a:p>
        </p:txBody>
      </p:sp>
      <p:sp>
        <p:nvSpPr>
          <p:cNvPr name="TextBox 3" id="3"/>
          <p:cNvSpPr txBox="true"/>
          <p:nvPr/>
        </p:nvSpPr>
        <p:spPr>
          <a:xfrm rot="0">
            <a:off x="1877265" y="5042986"/>
            <a:ext cx="3236299" cy="2512696"/>
          </a:xfrm>
          <a:prstGeom prst="rect">
            <a:avLst/>
          </a:prstGeom>
        </p:spPr>
        <p:txBody>
          <a:bodyPr anchor="t" rtlCol="false" tIns="0" lIns="0" bIns="0" rIns="0">
            <a:spAutoFit/>
          </a:bodyPr>
          <a:lstStyle/>
          <a:p>
            <a:pPr algn="ctr">
              <a:lnSpc>
                <a:spcPts val="10079"/>
              </a:lnSpc>
            </a:pPr>
            <a:r>
              <a:rPr lang="en-US" sz="7199">
                <a:solidFill>
                  <a:srgbClr val="768BCB"/>
                </a:solidFill>
                <a:latin typeface="Shiba"/>
              </a:rPr>
              <a:t>Abdullah Naveed</a:t>
            </a:r>
          </a:p>
        </p:txBody>
      </p:sp>
      <p:sp>
        <p:nvSpPr>
          <p:cNvPr name="TextBox 4" id="4"/>
          <p:cNvSpPr txBox="true"/>
          <p:nvPr/>
        </p:nvSpPr>
        <p:spPr>
          <a:xfrm rot="0">
            <a:off x="6960687" y="5042986"/>
            <a:ext cx="3623026" cy="2512696"/>
          </a:xfrm>
          <a:prstGeom prst="rect">
            <a:avLst/>
          </a:prstGeom>
        </p:spPr>
        <p:txBody>
          <a:bodyPr anchor="t" rtlCol="false" tIns="0" lIns="0" bIns="0" rIns="0">
            <a:spAutoFit/>
          </a:bodyPr>
          <a:lstStyle/>
          <a:p>
            <a:pPr algn="ctr">
              <a:lnSpc>
                <a:spcPts val="10079"/>
              </a:lnSpc>
            </a:pPr>
            <a:r>
              <a:rPr lang="en-US" sz="7199">
                <a:solidFill>
                  <a:srgbClr val="768BCB"/>
                </a:solidFill>
                <a:latin typeface="Shiba"/>
              </a:rPr>
              <a:t>Ammar Ibrahim</a:t>
            </a:r>
          </a:p>
        </p:txBody>
      </p:sp>
      <p:sp>
        <p:nvSpPr>
          <p:cNvPr name="TextBox 5" id="5"/>
          <p:cNvSpPr txBox="true"/>
          <p:nvPr/>
        </p:nvSpPr>
        <p:spPr>
          <a:xfrm rot="0">
            <a:off x="12070833" y="5042986"/>
            <a:ext cx="4435153" cy="2512696"/>
          </a:xfrm>
          <a:prstGeom prst="rect">
            <a:avLst/>
          </a:prstGeom>
        </p:spPr>
        <p:txBody>
          <a:bodyPr anchor="t" rtlCol="false" tIns="0" lIns="0" bIns="0" rIns="0">
            <a:spAutoFit/>
          </a:bodyPr>
          <a:lstStyle/>
          <a:p>
            <a:pPr algn="ctr">
              <a:lnSpc>
                <a:spcPts val="10079"/>
              </a:lnSpc>
            </a:pPr>
            <a:r>
              <a:rPr lang="en-US" sz="7199">
                <a:solidFill>
                  <a:srgbClr val="768BCB"/>
                </a:solidFill>
                <a:latin typeface="Shiba"/>
              </a:rPr>
              <a:t>Muhammad Hassan</a:t>
            </a:r>
          </a:p>
        </p:txBody>
      </p:sp>
      <p:pic>
        <p:nvPicPr>
          <p:cNvPr name="Picture 6" id="6"/>
          <p:cNvPicPr>
            <a:picLocks noChangeAspect="true"/>
          </p:cNvPicPr>
          <p:nvPr/>
        </p:nvPicPr>
        <p:blipFill>
          <a:blip r:embed="rId2"/>
          <a:srcRect l="0" t="0" r="0" b="0"/>
          <a:stretch>
            <a:fillRect/>
          </a:stretch>
        </p:blipFill>
        <p:spPr>
          <a:xfrm flipH="false" flipV="false" rot="-4160543">
            <a:off x="-2709362" y="-4143811"/>
            <a:ext cx="7476125" cy="828762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5671092" y="-956744"/>
            <a:ext cx="3176417" cy="317244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979563">
            <a:off x="7119549" y="7494166"/>
            <a:ext cx="13674920" cy="151592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452570" y="-3773208"/>
            <a:ext cx="4817968" cy="4801908"/>
          </a:xfrm>
          <a:prstGeom prst="rect">
            <a:avLst/>
          </a:prstGeom>
        </p:spPr>
      </p:pic>
      <p:sp>
        <p:nvSpPr>
          <p:cNvPr name="TextBox 4" id="4"/>
          <p:cNvSpPr txBox="true"/>
          <p:nvPr/>
        </p:nvSpPr>
        <p:spPr>
          <a:xfrm rot="0">
            <a:off x="2775255" y="95046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Introduction</a:t>
            </a:r>
          </a:p>
        </p:txBody>
      </p:sp>
      <p:sp>
        <p:nvSpPr>
          <p:cNvPr name="TextBox 5" id="5"/>
          <p:cNvSpPr txBox="true"/>
          <p:nvPr/>
        </p:nvSpPr>
        <p:spPr>
          <a:xfrm rot="0">
            <a:off x="1907179" y="2657781"/>
            <a:ext cx="14437008" cy="6663690"/>
          </a:xfrm>
          <a:prstGeom prst="rect">
            <a:avLst/>
          </a:prstGeom>
        </p:spPr>
        <p:txBody>
          <a:bodyPr anchor="t" rtlCol="false" tIns="0" lIns="0" bIns="0" rIns="0">
            <a:spAutoFit/>
          </a:bodyPr>
          <a:lstStyle/>
          <a:p>
            <a:pPr algn="ctr">
              <a:lnSpc>
                <a:spcPts val="5279"/>
              </a:lnSpc>
            </a:pPr>
            <a:r>
              <a:rPr lang="en-US" sz="3999" spc="351">
                <a:solidFill>
                  <a:srgbClr val="768BCB"/>
                </a:solidFill>
                <a:latin typeface="Shiba"/>
              </a:rPr>
              <a:t>Sentiment analysis is categorizing data into emotions. </a:t>
            </a:r>
          </a:p>
          <a:p>
            <a:pPr algn="ctr">
              <a:lnSpc>
                <a:spcPts val="5279"/>
              </a:lnSpc>
            </a:pPr>
          </a:p>
          <a:p>
            <a:pPr algn="ctr">
              <a:lnSpc>
                <a:spcPts val="5279"/>
              </a:lnSpc>
            </a:pPr>
            <a:r>
              <a:rPr lang="en-US" sz="3999" spc="351">
                <a:solidFill>
                  <a:srgbClr val="768BCB"/>
                </a:solidFill>
                <a:latin typeface="Shiba"/>
              </a:rPr>
              <a:t>Sentiment Analysis can be used to analyse customer feedback, responses etc.</a:t>
            </a:r>
          </a:p>
          <a:p>
            <a:pPr algn="ctr">
              <a:lnSpc>
                <a:spcPts val="5279"/>
              </a:lnSpc>
            </a:pPr>
          </a:p>
          <a:p>
            <a:pPr algn="ctr">
              <a:lnSpc>
                <a:spcPts val="5279"/>
              </a:lnSpc>
            </a:pPr>
            <a:r>
              <a:rPr lang="en-US" sz="3999" spc="351">
                <a:solidFill>
                  <a:srgbClr val="768BCB"/>
                </a:solidFill>
                <a:latin typeface="Shiba"/>
              </a:rPr>
              <a:t>Our Dataset consisted of the following emotions</a:t>
            </a:r>
          </a:p>
          <a:p>
            <a:pPr algn="ctr">
              <a:lnSpc>
                <a:spcPts val="5279"/>
              </a:lnSpc>
            </a:pPr>
            <a:r>
              <a:rPr lang="en-US" sz="3999" spc="351">
                <a:solidFill>
                  <a:srgbClr val="768BCB"/>
                </a:solidFill>
                <a:latin typeface="Shiba"/>
              </a:rPr>
              <a:t>Anger, </a:t>
            </a:r>
            <a:r>
              <a:rPr lang="en-US" sz="3999" spc="351">
                <a:solidFill>
                  <a:srgbClr val="768BCB"/>
                </a:solidFill>
                <a:latin typeface="Shiba"/>
              </a:rPr>
              <a:t>Disgust, Fear, Happy, Neutral, Sad</a:t>
            </a:r>
          </a:p>
          <a:p>
            <a:pPr algn="ctr">
              <a:lnSpc>
                <a:spcPts val="5279"/>
              </a:lnSpc>
            </a:pPr>
          </a:p>
          <a:p>
            <a:pPr algn="ctr">
              <a:lnSpc>
                <a:spcPts val="5279"/>
              </a:lnSpc>
            </a:pPr>
          </a:p>
          <a:p>
            <a:pPr algn="ctr">
              <a:lnSpc>
                <a:spcPts val="5279"/>
              </a:lnSpc>
            </a:pPr>
            <a:r>
              <a:rPr lang="en-US" sz="3999" spc="351">
                <a:solidFill>
                  <a:srgbClr val="768BCB"/>
                </a:solidFill>
                <a:latin typeface="Shiba"/>
              </a:rPr>
              <a:t> </a:t>
            </a:r>
          </a:p>
        </p:txBody>
      </p:sp>
      <p:pic>
        <p:nvPicPr>
          <p:cNvPr name="Picture 6" id="6"/>
          <p:cNvPicPr>
            <a:picLocks noChangeAspect="true"/>
          </p:cNvPicPr>
          <p:nvPr/>
        </p:nvPicPr>
        <p:blipFill>
          <a:blip r:embed="rId2"/>
          <a:srcRect l="0" t="0" r="0" b="0"/>
          <a:stretch>
            <a:fillRect/>
          </a:stretch>
        </p:blipFill>
        <p:spPr>
          <a:xfrm flipH="false" flipV="false" rot="-4160543">
            <a:off x="-3362212" y="-12915001"/>
            <a:ext cx="13674920" cy="1515926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979563">
            <a:off x="7119549" y="7494166"/>
            <a:ext cx="13674920" cy="151592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452570" y="-3773208"/>
            <a:ext cx="4817968" cy="4801908"/>
          </a:xfrm>
          <a:prstGeom prst="rect">
            <a:avLst/>
          </a:prstGeom>
        </p:spPr>
      </p:pic>
      <p:sp>
        <p:nvSpPr>
          <p:cNvPr name="TextBox 4" id="4"/>
          <p:cNvSpPr txBox="true"/>
          <p:nvPr/>
        </p:nvSpPr>
        <p:spPr>
          <a:xfrm rot="0">
            <a:off x="2775255" y="95046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Project</a:t>
            </a:r>
          </a:p>
        </p:txBody>
      </p:sp>
      <p:sp>
        <p:nvSpPr>
          <p:cNvPr name="TextBox 5" id="5"/>
          <p:cNvSpPr txBox="true"/>
          <p:nvPr/>
        </p:nvSpPr>
        <p:spPr>
          <a:xfrm rot="0">
            <a:off x="1907179" y="3233472"/>
            <a:ext cx="14437008" cy="5521833"/>
          </a:xfrm>
          <a:prstGeom prst="rect">
            <a:avLst/>
          </a:prstGeom>
        </p:spPr>
        <p:txBody>
          <a:bodyPr anchor="t" rtlCol="false" tIns="0" lIns="0" bIns="0" rIns="0">
            <a:spAutoFit/>
          </a:bodyPr>
          <a:lstStyle/>
          <a:p>
            <a:pPr algn="ctr">
              <a:lnSpc>
                <a:spcPts val="4356"/>
              </a:lnSpc>
            </a:pPr>
            <a:r>
              <a:rPr lang="en-US" sz="3300" spc="290">
                <a:solidFill>
                  <a:srgbClr val="768BCB"/>
                </a:solidFill>
                <a:latin typeface="Shiba"/>
              </a:rPr>
              <a:t>This project aims to classify emotional states based on audio recordings. This project processes and analyses the data using a variety of Python libraries, including librosa, numpy, pandas, seaborn, matplotlob, and sklearn. The dataset is a collection of audio recordings of actors expressing various emotions. The project makes use of soundfile to extract audio properties like pitch and energy, numpy and pandas to analyse and manipulate the data, seaborn and matplotlib to visualise the data, and sklearn to create machine learning models. This project's ultimate objective is to correctly determine a speaker's emotional state from their audio recording.</a:t>
            </a:r>
          </a:p>
        </p:txBody>
      </p:sp>
      <p:pic>
        <p:nvPicPr>
          <p:cNvPr name="Picture 6" id="6"/>
          <p:cNvPicPr>
            <a:picLocks noChangeAspect="true"/>
          </p:cNvPicPr>
          <p:nvPr/>
        </p:nvPicPr>
        <p:blipFill>
          <a:blip r:embed="rId2"/>
          <a:srcRect l="0" t="0" r="0" b="0"/>
          <a:stretch>
            <a:fillRect/>
          </a:stretch>
        </p:blipFill>
        <p:spPr>
          <a:xfrm flipH="false" flipV="false" rot="-4160543">
            <a:off x="-3362212" y="-12915001"/>
            <a:ext cx="13674920" cy="1515926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63000">
            <a:off x="11615403" y="7652310"/>
            <a:ext cx="12284755" cy="12161907"/>
          </a:xfrm>
          <a:prstGeom prst="rect">
            <a:avLst/>
          </a:prstGeom>
        </p:spPr>
      </p:pic>
      <p:sp>
        <p:nvSpPr>
          <p:cNvPr name="TextBox 3" id="3"/>
          <p:cNvSpPr txBox="true"/>
          <p:nvPr/>
        </p:nvSpPr>
        <p:spPr>
          <a:xfrm rot="0">
            <a:off x="2793572" y="747879"/>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Process</a:t>
            </a:r>
          </a:p>
        </p:txBody>
      </p:sp>
      <p:sp>
        <p:nvSpPr>
          <p:cNvPr name="TextBox 4" id="4"/>
          <p:cNvSpPr txBox="true"/>
          <p:nvPr/>
        </p:nvSpPr>
        <p:spPr>
          <a:xfrm rot="0">
            <a:off x="2182880" y="4308443"/>
            <a:ext cx="14175316" cy="3329940"/>
          </a:xfrm>
          <a:prstGeom prst="rect">
            <a:avLst/>
          </a:prstGeom>
        </p:spPr>
        <p:txBody>
          <a:bodyPr anchor="t" rtlCol="false" tIns="0" lIns="0" bIns="0" rIns="0">
            <a:spAutoFit/>
          </a:bodyPr>
          <a:lstStyle/>
          <a:p>
            <a:pPr algn="ctr" marL="863599" indent="-431800" lvl="1">
              <a:lnSpc>
                <a:spcPts val="5279"/>
              </a:lnSpc>
              <a:buFont typeface="Arial"/>
              <a:buChar char="•"/>
            </a:pPr>
            <a:r>
              <a:rPr lang="en-US" sz="3999" spc="351">
                <a:solidFill>
                  <a:srgbClr val="768BCB"/>
                </a:solidFill>
                <a:latin typeface="Shiba"/>
              </a:rPr>
              <a:t>Noise removal</a:t>
            </a:r>
          </a:p>
          <a:p>
            <a:pPr algn="ctr" marL="863599" indent="-431800" lvl="1">
              <a:lnSpc>
                <a:spcPts val="5279"/>
              </a:lnSpc>
              <a:buFont typeface="Arial"/>
              <a:buChar char="•"/>
            </a:pPr>
            <a:r>
              <a:rPr lang="en-US" sz="3999" spc="351">
                <a:solidFill>
                  <a:srgbClr val="768BCB"/>
                </a:solidFill>
                <a:latin typeface="Shiba"/>
              </a:rPr>
              <a:t>Mathematical Formulation</a:t>
            </a:r>
          </a:p>
          <a:p>
            <a:pPr algn="ctr" marL="863599" indent="-431800" lvl="1">
              <a:lnSpc>
                <a:spcPts val="5279"/>
              </a:lnSpc>
              <a:buFont typeface="Arial"/>
              <a:buChar char="•"/>
            </a:pPr>
            <a:r>
              <a:rPr lang="en-US" sz="3999" spc="351">
                <a:solidFill>
                  <a:srgbClr val="768BCB"/>
                </a:solidFill>
                <a:latin typeface="Shiba"/>
              </a:rPr>
              <a:t>Extraction of features</a:t>
            </a:r>
          </a:p>
          <a:p>
            <a:pPr algn="ctr" marL="863599" indent="-431800" lvl="1">
              <a:lnSpc>
                <a:spcPts val="5279"/>
              </a:lnSpc>
              <a:buFont typeface="Arial"/>
              <a:buChar char="•"/>
            </a:pPr>
            <a:r>
              <a:rPr lang="en-US" sz="3999" spc="351">
                <a:solidFill>
                  <a:srgbClr val="768BCB"/>
                </a:solidFill>
                <a:latin typeface="Shiba"/>
              </a:rPr>
              <a:t>Training models</a:t>
            </a:r>
          </a:p>
          <a:p>
            <a:pPr algn="ctr" marL="863599" indent="-431800" lvl="1">
              <a:lnSpc>
                <a:spcPts val="5279"/>
              </a:lnSpc>
              <a:buFont typeface="Arial"/>
              <a:buChar char="•"/>
            </a:pPr>
            <a:r>
              <a:rPr lang="en-US" sz="3999" spc="351">
                <a:solidFill>
                  <a:srgbClr val="768BCB"/>
                </a:solidFill>
                <a:latin typeface="Shiba"/>
              </a:rPr>
              <a:t>Evaluation</a:t>
            </a:r>
          </a:p>
        </p:txBody>
      </p:sp>
      <p:pic>
        <p:nvPicPr>
          <p:cNvPr name="Picture 5" id="5"/>
          <p:cNvPicPr>
            <a:picLocks noChangeAspect="true"/>
          </p:cNvPicPr>
          <p:nvPr/>
        </p:nvPicPr>
        <p:blipFill>
          <a:blip r:embed="rId3"/>
          <a:srcRect l="0" t="0" r="0" b="0"/>
          <a:stretch>
            <a:fillRect/>
          </a:stretch>
        </p:blipFill>
        <p:spPr>
          <a:xfrm flipH="false" flipV="false" rot="-2415708">
            <a:off x="-784658" y="-1576783"/>
            <a:ext cx="4267299" cy="418728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291" r="0" b="2291"/>
          <a:stretch>
            <a:fillRect/>
          </a:stretch>
        </p:blipFill>
        <p:spPr>
          <a:xfrm flipH="false" flipV="false" rot="0">
            <a:off x="10216501" y="3241016"/>
            <a:ext cx="7042799" cy="3334586"/>
          </a:xfrm>
          <a:prstGeom prst="rect">
            <a:avLst/>
          </a:prstGeom>
        </p:spPr>
      </p:pic>
      <p:pic>
        <p:nvPicPr>
          <p:cNvPr name="Picture 3" id="3"/>
          <p:cNvPicPr>
            <a:picLocks noChangeAspect="true"/>
          </p:cNvPicPr>
          <p:nvPr/>
        </p:nvPicPr>
        <p:blipFill>
          <a:blip r:embed="rId3"/>
          <a:srcRect l="0" t="569" r="0" b="569"/>
          <a:stretch>
            <a:fillRect/>
          </a:stretch>
        </p:blipFill>
        <p:spPr>
          <a:xfrm flipH="false" flipV="false" rot="0">
            <a:off x="1184854" y="7173960"/>
            <a:ext cx="8365491" cy="1536025"/>
          </a:xfrm>
          <a:prstGeom prst="rect">
            <a:avLst/>
          </a:prstGeom>
        </p:spPr>
      </p:pic>
      <p:sp>
        <p:nvSpPr>
          <p:cNvPr name="TextBox 4" id="4"/>
          <p:cNvSpPr txBox="true"/>
          <p:nvPr/>
        </p:nvSpPr>
        <p:spPr>
          <a:xfrm rot="0">
            <a:off x="2775255" y="95046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Noise Removal</a:t>
            </a:r>
          </a:p>
        </p:txBody>
      </p:sp>
      <p:sp>
        <p:nvSpPr>
          <p:cNvPr name="TextBox 5" id="5"/>
          <p:cNvSpPr txBox="true"/>
          <p:nvPr/>
        </p:nvSpPr>
        <p:spPr>
          <a:xfrm rot="0">
            <a:off x="1184854" y="3216712"/>
            <a:ext cx="6993348" cy="3341378"/>
          </a:xfrm>
          <a:prstGeom prst="rect">
            <a:avLst/>
          </a:prstGeom>
        </p:spPr>
        <p:txBody>
          <a:bodyPr anchor="t" rtlCol="false" tIns="0" lIns="0" bIns="0" rIns="0">
            <a:spAutoFit/>
          </a:bodyPr>
          <a:lstStyle/>
          <a:p>
            <a:pPr>
              <a:lnSpc>
                <a:spcPts val="4455"/>
              </a:lnSpc>
            </a:pPr>
            <a:r>
              <a:rPr lang="en-US" sz="3375" spc="297">
                <a:solidFill>
                  <a:srgbClr val="768BCB"/>
                </a:solidFill>
                <a:latin typeface="Shiba"/>
              </a:rPr>
              <a:t>We used the buttercup method for noise removal.</a:t>
            </a:r>
          </a:p>
          <a:p>
            <a:pPr>
              <a:lnSpc>
                <a:spcPts val="4455"/>
              </a:lnSpc>
            </a:pPr>
            <a:r>
              <a:rPr lang="en-US" sz="3375" spc="297">
                <a:solidFill>
                  <a:srgbClr val="768BCB"/>
                </a:solidFill>
                <a:latin typeface="Shiba"/>
              </a:rPr>
              <a:t>We made a filter and then applied the filter on our data to get a filtered signal.</a:t>
            </a:r>
          </a:p>
          <a:p>
            <a:pPr>
              <a:lnSpc>
                <a:spcPts val="4455"/>
              </a:lnSpc>
            </a:pPr>
            <a:r>
              <a:rPr lang="en-US" sz="3375" spc="297">
                <a:solidFill>
                  <a:srgbClr val="768BCB"/>
                </a:solidFill>
                <a:latin typeface="Shiba"/>
              </a:rPr>
              <a:t>We set the cutoff at 5000 Hz</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63000">
            <a:off x="11615403" y="7652310"/>
            <a:ext cx="12284755" cy="12161907"/>
          </a:xfrm>
          <a:prstGeom prst="rect">
            <a:avLst/>
          </a:prstGeom>
        </p:spPr>
      </p:pic>
      <p:sp>
        <p:nvSpPr>
          <p:cNvPr name="TextBox 3" id="3"/>
          <p:cNvSpPr txBox="true"/>
          <p:nvPr/>
        </p:nvSpPr>
        <p:spPr>
          <a:xfrm rot="0">
            <a:off x="2793572" y="747879"/>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Feature Extraction</a:t>
            </a:r>
          </a:p>
        </p:txBody>
      </p:sp>
      <p:sp>
        <p:nvSpPr>
          <p:cNvPr name="TextBox 4" id="4"/>
          <p:cNvSpPr txBox="true"/>
          <p:nvPr/>
        </p:nvSpPr>
        <p:spPr>
          <a:xfrm rot="0">
            <a:off x="2182880" y="2641568"/>
            <a:ext cx="14175316" cy="6663690"/>
          </a:xfrm>
          <a:prstGeom prst="rect">
            <a:avLst/>
          </a:prstGeom>
        </p:spPr>
        <p:txBody>
          <a:bodyPr anchor="t" rtlCol="false" tIns="0" lIns="0" bIns="0" rIns="0">
            <a:spAutoFit/>
          </a:bodyPr>
          <a:lstStyle/>
          <a:p>
            <a:pPr>
              <a:lnSpc>
                <a:spcPts val="5279"/>
              </a:lnSpc>
            </a:pPr>
            <a:r>
              <a:rPr lang="en-US" sz="3999" spc="351">
                <a:solidFill>
                  <a:srgbClr val="768BCB"/>
                </a:solidFill>
                <a:latin typeface="Shiba"/>
              </a:rPr>
              <a:t>We are using the following set of features to train our model:</a:t>
            </a:r>
          </a:p>
          <a:p>
            <a:pPr marL="863599" indent="-431800" lvl="1">
              <a:lnSpc>
                <a:spcPts val="5279"/>
              </a:lnSpc>
              <a:buFont typeface="Arial"/>
              <a:buChar char="•"/>
            </a:pPr>
            <a:r>
              <a:rPr lang="en-US" sz="3999" spc="351">
                <a:solidFill>
                  <a:srgbClr val="768BCB"/>
                </a:solidFill>
                <a:latin typeface="Shiba"/>
              </a:rPr>
              <a:t>MFCCS</a:t>
            </a:r>
          </a:p>
          <a:p>
            <a:pPr marL="863599" indent="-431800" lvl="1">
              <a:lnSpc>
                <a:spcPts val="5279"/>
              </a:lnSpc>
              <a:buFont typeface="Arial"/>
              <a:buChar char="•"/>
            </a:pPr>
            <a:r>
              <a:rPr lang="en-US" sz="3999" spc="351">
                <a:solidFill>
                  <a:srgbClr val="768BCB"/>
                </a:solidFill>
                <a:latin typeface="Shiba"/>
              </a:rPr>
              <a:t>Chromagram</a:t>
            </a:r>
          </a:p>
          <a:p>
            <a:pPr marL="863599" indent="-431800" lvl="1">
              <a:lnSpc>
                <a:spcPts val="5279"/>
              </a:lnSpc>
              <a:buFont typeface="Arial"/>
              <a:buChar char="•"/>
            </a:pPr>
            <a:r>
              <a:rPr lang="en-US" sz="3999" spc="351">
                <a:solidFill>
                  <a:srgbClr val="768BCB"/>
                </a:solidFill>
                <a:latin typeface="Shiba"/>
              </a:rPr>
              <a:t>Melspectrogram</a:t>
            </a:r>
          </a:p>
          <a:p>
            <a:pPr marL="863599" indent="-431800" lvl="1">
              <a:lnSpc>
                <a:spcPts val="5279"/>
              </a:lnSpc>
              <a:buFont typeface="Arial"/>
              <a:buChar char="•"/>
            </a:pPr>
            <a:r>
              <a:rPr lang="en-US" sz="3999" spc="351">
                <a:solidFill>
                  <a:srgbClr val="768BCB"/>
                </a:solidFill>
                <a:latin typeface="Shiba"/>
              </a:rPr>
              <a:t>Spectral Centroid</a:t>
            </a:r>
          </a:p>
          <a:p>
            <a:pPr marL="863599" indent="-431800" lvl="1">
              <a:lnSpc>
                <a:spcPts val="5279"/>
              </a:lnSpc>
              <a:buFont typeface="Arial"/>
              <a:buChar char="•"/>
            </a:pPr>
            <a:r>
              <a:rPr lang="en-US" sz="3999" spc="351">
                <a:solidFill>
                  <a:srgbClr val="768BCB"/>
                </a:solidFill>
                <a:latin typeface="Shiba"/>
              </a:rPr>
              <a:t>Spectral Contrast</a:t>
            </a:r>
          </a:p>
          <a:p>
            <a:pPr marL="863599" indent="-431800" lvl="1">
              <a:lnSpc>
                <a:spcPts val="5279"/>
              </a:lnSpc>
              <a:buFont typeface="Arial"/>
              <a:buChar char="•"/>
            </a:pPr>
            <a:r>
              <a:rPr lang="en-US" sz="3999" spc="351">
                <a:solidFill>
                  <a:srgbClr val="768BCB"/>
                </a:solidFill>
                <a:latin typeface="Shiba"/>
              </a:rPr>
              <a:t>Spectral Bandwidth</a:t>
            </a:r>
          </a:p>
          <a:p>
            <a:pPr marL="863599" indent="-431800" lvl="1">
              <a:lnSpc>
                <a:spcPts val="5279"/>
              </a:lnSpc>
              <a:buFont typeface="Arial"/>
              <a:buChar char="•"/>
            </a:pPr>
            <a:r>
              <a:rPr lang="en-US" sz="3999" spc="351">
                <a:solidFill>
                  <a:srgbClr val="768BCB"/>
                </a:solidFill>
                <a:latin typeface="Shiba"/>
              </a:rPr>
              <a:t>Spectral Rolloff</a:t>
            </a:r>
          </a:p>
          <a:p>
            <a:pPr marL="863599" indent="-431800" lvl="1">
              <a:lnSpc>
                <a:spcPts val="5279"/>
              </a:lnSpc>
              <a:buFont typeface="Arial"/>
              <a:buChar char="•"/>
            </a:pPr>
            <a:r>
              <a:rPr lang="en-US" sz="3999" spc="351">
                <a:solidFill>
                  <a:srgbClr val="768BCB"/>
                </a:solidFill>
                <a:latin typeface="Shiba"/>
              </a:rPr>
              <a:t>Spectral Faltness</a:t>
            </a:r>
          </a:p>
        </p:txBody>
      </p:sp>
      <p:pic>
        <p:nvPicPr>
          <p:cNvPr name="Picture 5" id="5"/>
          <p:cNvPicPr>
            <a:picLocks noChangeAspect="true"/>
          </p:cNvPicPr>
          <p:nvPr/>
        </p:nvPicPr>
        <p:blipFill>
          <a:blip r:embed="rId3"/>
          <a:srcRect l="0" t="0" r="0" b="0"/>
          <a:stretch>
            <a:fillRect/>
          </a:stretch>
        </p:blipFill>
        <p:spPr>
          <a:xfrm flipH="false" flipV="false" rot="-2415708">
            <a:off x="-784658" y="-1576783"/>
            <a:ext cx="4267299" cy="418728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85242">
            <a:off x="14860906" y="4154154"/>
            <a:ext cx="12389589" cy="122656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160543">
            <a:off x="11792663" y="-10720756"/>
            <a:ext cx="13674920" cy="15159265"/>
          </a:xfrm>
          <a:prstGeom prst="rect">
            <a:avLst/>
          </a:prstGeom>
        </p:spPr>
      </p:pic>
      <p:sp>
        <p:nvSpPr>
          <p:cNvPr name="TextBox 4" id="4"/>
          <p:cNvSpPr txBox="true"/>
          <p:nvPr/>
        </p:nvSpPr>
        <p:spPr>
          <a:xfrm rot="0">
            <a:off x="2775255" y="2272023"/>
            <a:ext cx="12700856" cy="1409678"/>
          </a:xfrm>
          <a:prstGeom prst="rect">
            <a:avLst/>
          </a:prstGeom>
        </p:spPr>
        <p:txBody>
          <a:bodyPr anchor="t" rtlCol="false" tIns="0" lIns="0" bIns="0" rIns="0">
            <a:spAutoFit/>
          </a:bodyPr>
          <a:lstStyle/>
          <a:p>
            <a:pPr algn="ctr">
              <a:lnSpc>
                <a:spcPts val="8401"/>
              </a:lnSpc>
            </a:pPr>
            <a:r>
              <a:rPr lang="en-US" sz="6000">
                <a:solidFill>
                  <a:srgbClr val="768BCB"/>
                </a:solidFill>
                <a:latin typeface="Mommi Medium"/>
              </a:rPr>
              <a:t>Dimensionality reduction</a:t>
            </a:r>
          </a:p>
        </p:txBody>
      </p:sp>
      <p:pic>
        <p:nvPicPr>
          <p:cNvPr name="Picture 5" id="5"/>
          <p:cNvPicPr>
            <a:picLocks noChangeAspect="true"/>
          </p:cNvPicPr>
          <p:nvPr/>
        </p:nvPicPr>
        <p:blipFill>
          <a:blip r:embed="rId4"/>
          <a:srcRect l="0" t="0" r="0" b="0"/>
          <a:stretch>
            <a:fillRect/>
          </a:stretch>
        </p:blipFill>
        <p:spPr>
          <a:xfrm flipH="false" flipV="false" rot="0">
            <a:off x="14766725" y="1181100"/>
            <a:ext cx="3176417" cy="3172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4160543">
            <a:off x="-4050142" y="5818454"/>
            <a:ext cx="13674920" cy="15159265"/>
          </a:xfrm>
          <a:prstGeom prst="rect">
            <a:avLst/>
          </a:prstGeom>
        </p:spPr>
      </p:pic>
      <p:sp>
        <p:nvSpPr>
          <p:cNvPr name="TextBox 7" id="7"/>
          <p:cNvSpPr txBox="true"/>
          <p:nvPr/>
        </p:nvSpPr>
        <p:spPr>
          <a:xfrm rot="0">
            <a:off x="3154571" y="4315446"/>
            <a:ext cx="11978858" cy="1672511"/>
          </a:xfrm>
          <a:prstGeom prst="rect">
            <a:avLst/>
          </a:prstGeom>
        </p:spPr>
        <p:txBody>
          <a:bodyPr anchor="t" rtlCol="false" tIns="0" lIns="0" bIns="0" rIns="0">
            <a:spAutoFit/>
          </a:bodyPr>
          <a:lstStyle/>
          <a:p>
            <a:pPr algn="ctr">
              <a:lnSpc>
                <a:spcPts val="4461"/>
              </a:lnSpc>
            </a:pPr>
            <a:r>
              <a:rPr lang="en-US" sz="3380" spc="297">
                <a:solidFill>
                  <a:srgbClr val="768BCB"/>
                </a:solidFill>
                <a:latin typeface="Shiba"/>
              </a:rPr>
              <a:t>We are using Linear Discriminative Analysis for Dimensionality reduction instead of principal component analysis, as it was giving better 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01912">
            <a:off x="16013326" y="-4434324"/>
            <a:ext cx="12389589" cy="12265693"/>
          </a:xfrm>
          <a:prstGeom prst="rect">
            <a:avLst/>
          </a:prstGeom>
        </p:spPr>
      </p:pic>
      <p:sp>
        <p:nvSpPr>
          <p:cNvPr name="TextBox 3" id="3"/>
          <p:cNvSpPr txBox="true"/>
          <p:nvPr/>
        </p:nvSpPr>
        <p:spPr>
          <a:xfrm rot="0">
            <a:off x="2775255" y="950465"/>
            <a:ext cx="12700856" cy="1873249"/>
          </a:xfrm>
          <a:prstGeom prst="rect">
            <a:avLst/>
          </a:prstGeom>
        </p:spPr>
        <p:txBody>
          <a:bodyPr anchor="t" rtlCol="false" tIns="0" lIns="0" bIns="0" rIns="0">
            <a:spAutoFit/>
          </a:bodyPr>
          <a:lstStyle/>
          <a:p>
            <a:pPr algn="ctr">
              <a:lnSpc>
                <a:spcPts val="11200"/>
              </a:lnSpc>
            </a:pPr>
            <a:r>
              <a:rPr lang="en-US" sz="8000">
                <a:solidFill>
                  <a:srgbClr val="768BCB"/>
                </a:solidFill>
                <a:latin typeface="Mommi Medium"/>
              </a:rPr>
              <a:t>Models</a:t>
            </a:r>
          </a:p>
        </p:txBody>
      </p:sp>
      <p:sp>
        <p:nvSpPr>
          <p:cNvPr name="TextBox 4" id="4"/>
          <p:cNvSpPr txBox="true"/>
          <p:nvPr/>
        </p:nvSpPr>
        <p:spPr>
          <a:xfrm rot="0">
            <a:off x="583642" y="3065588"/>
            <a:ext cx="5204696" cy="1108837"/>
          </a:xfrm>
          <a:prstGeom prst="rect">
            <a:avLst/>
          </a:prstGeom>
        </p:spPr>
        <p:txBody>
          <a:bodyPr anchor="t" rtlCol="false" tIns="0" lIns="0" bIns="0" rIns="0">
            <a:spAutoFit/>
          </a:bodyPr>
          <a:lstStyle/>
          <a:p>
            <a:pPr algn="ctr">
              <a:lnSpc>
                <a:spcPts val="6607"/>
              </a:lnSpc>
            </a:pPr>
            <a:r>
              <a:rPr lang="en-US" sz="4719">
                <a:solidFill>
                  <a:srgbClr val="768BCB"/>
                </a:solidFill>
                <a:latin typeface="Mommi Medium"/>
              </a:rPr>
              <a:t>KNN</a:t>
            </a:r>
          </a:p>
        </p:txBody>
      </p:sp>
      <p:pic>
        <p:nvPicPr>
          <p:cNvPr name="Picture 5" id="5"/>
          <p:cNvPicPr>
            <a:picLocks noChangeAspect="true"/>
          </p:cNvPicPr>
          <p:nvPr/>
        </p:nvPicPr>
        <p:blipFill>
          <a:blip r:embed="rId3"/>
          <a:srcRect l="0" t="0" r="0" b="0"/>
          <a:stretch>
            <a:fillRect/>
          </a:stretch>
        </p:blipFill>
        <p:spPr>
          <a:xfrm flipH="false" flipV="false" rot="-4160543">
            <a:off x="917401" y="7422864"/>
            <a:ext cx="13674920" cy="1515926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4878206">
            <a:off x="16830426" y="8320297"/>
            <a:ext cx="3711457" cy="2920453"/>
          </a:xfrm>
          <a:prstGeom prst="rect">
            <a:avLst/>
          </a:prstGeom>
        </p:spPr>
      </p:pic>
      <p:sp>
        <p:nvSpPr>
          <p:cNvPr name="TextBox 7" id="7"/>
          <p:cNvSpPr txBox="true"/>
          <p:nvPr/>
        </p:nvSpPr>
        <p:spPr>
          <a:xfrm rot="0">
            <a:off x="6444646" y="3065588"/>
            <a:ext cx="5204696" cy="1108837"/>
          </a:xfrm>
          <a:prstGeom prst="rect">
            <a:avLst/>
          </a:prstGeom>
        </p:spPr>
        <p:txBody>
          <a:bodyPr anchor="t" rtlCol="false" tIns="0" lIns="0" bIns="0" rIns="0">
            <a:spAutoFit/>
          </a:bodyPr>
          <a:lstStyle/>
          <a:p>
            <a:pPr algn="ctr">
              <a:lnSpc>
                <a:spcPts val="6607"/>
              </a:lnSpc>
            </a:pPr>
            <a:r>
              <a:rPr lang="en-US" sz="4719">
                <a:solidFill>
                  <a:srgbClr val="768BCB"/>
                </a:solidFill>
                <a:latin typeface="Mommi Medium"/>
              </a:rPr>
              <a:t>Logistic</a:t>
            </a:r>
          </a:p>
        </p:txBody>
      </p:sp>
      <p:sp>
        <p:nvSpPr>
          <p:cNvPr name="TextBox 8" id="8"/>
          <p:cNvSpPr txBox="true"/>
          <p:nvPr/>
        </p:nvSpPr>
        <p:spPr>
          <a:xfrm rot="0">
            <a:off x="12021336" y="3065588"/>
            <a:ext cx="5204696" cy="1108837"/>
          </a:xfrm>
          <a:prstGeom prst="rect">
            <a:avLst/>
          </a:prstGeom>
        </p:spPr>
        <p:txBody>
          <a:bodyPr anchor="t" rtlCol="false" tIns="0" lIns="0" bIns="0" rIns="0">
            <a:spAutoFit/>
          </a:bodyPr>
          <a:lstStyle/>
          <a:p>
            <a:pPr algn="ctr">
              <a:lnSpc>
                <a:spcPts val="6607"/>
              </a:lnSpc>
            </a:pPr>
            <a:r>
              <a:rPr lang="en-US" sz="4719">
                <a:solidFill>
                  <a:srgbClr val="768BCB"/>
                </a:solidFill>
                <a:latin typeface="Mommi Medium"/>
              </a:rPr>
              <a:t>Naive Bayes</a:t>
            </a:r>
          </a:p>
        </p:txBody>
      </p:sp>
      <p:sp>
        <p:nvSpPr>
          <p:cNvPr name="TextBox 9" id="9"/>
          <p:cNvSpPr txBox="true"/>
          <p:nvPr/>
        </p:nvSpPr>
        <p:spPr>
          <a:xfrm rot="0">
            <a:off x="2040967" y="5498400"/>
            <a:ext cx="5204696" cy="1108837"/>
          </a:xfrm>
          <a:prstGeom prst="rect">
            <a:avLst/>
          </a:prstGeom>
        </p:spPr>
        <p:txBody>
          <a:bodyPr anchor="t" rtlCol="false" tIns="0" lIns="0" bIns="0" rIns="0">
            <a:spAutoFit/>
          </a:bodyPr>
          <a:lstStyle/>
          <a:p>
            <a:pPr algn="ctr">
              <a:lnSpc>
                <a:spcPts val="6607"/>
              </a:lnSpc>
            </a:pPr>
            <a:r>
              <a:rPr lang="en-US" sz="4719">
                <a:solidFill>
                  <a:srgbClr val="768BCB"/>
                </a:solidFill>
                <a:latin typeface="Mommi Medium"/>
              </a:rPr>
              <a:t>SVM</a:t>
            </a:r>
          </a:p>
        </p:txBody>
      </p:sp>
      <p:sp>
        <p:nvSpPr>
          <p:cNvPr name="TextBox 10" id="10"/>
          <p:cNvSpPr txBox="true"/>
          <p:nvPr/>
        </p:nvSpPr>
        <p:spPr>
          <a:xfrm rot="0">
            <a:off x="10602111" y="5498400"/>
            <a:ext cx="5204696" cy="1108837"/>
          </a:xfrm>
          <a:prstGeom prst="rect">
            <a:avLst/>
          </a:prstGeom>
        </p:spPr>
        <p:txBody>
          <a:bodyPr anchor="t" rtlCol="false" tIns="0" lIns="0" bIns="0" rIns="0">
            <a:spAutoFit/>
          </a:bodyPr>
          <a:lstStyle/>
          <a:p>
            <a:pPr algn="ctr">
              <a:lnSpc>
                <a:spcPts val="6607"/>
              </a:lnSpc>
            </a:pPr>
            <a:r>
              <a:rPr lang="en-US" sz="4719">
                <a:solidFill>
                  <a:srgbClr val="768BCB"/>
                </a:solidFill>
                <a:latin typeface="Mommi Medium"/>
              </a:rPr>
              <a:t>Neural 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DAFhhpLeVvM</dc:identifier>
  <dcterms:modified xsi:type="dcterms:W3CDTF">2011-08-01T06:04:30Z</dcterms:modified>
  <cp:revision>1</cp:revision>
  <dc:title>Beige Pastel Aesthetic Watercolor Group Project Presentation</dc:title>
</cp:coreProperties>
</file>